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1"/>
  </p:notesMasterIdLst>
  <p:handoutMasterIdLst>
    <p:handoutMasterId r:id="rId12"/>
  </p:handoutMasterIdLst>
  <p:sldIdLst>
    <p:sldId id="264" r:id="rId3"/>
    <p:sldId id="276" r:id="rId4"/>
    <p:sldId id="281" r:id="rId5"/>
    <p:sldId id="282" r:id="rId6"/>
    <p:sldId id="283" r:id="rId7"/>
    <p:sldId id="284" r:id="rId8"/>
    <p:sldId id="285" r:id="rId9"/>
    <p:sldId id="286"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p:scale>
          <a:sx n="60" d="100"/>
          <a:sy n="60" d="100"/>
        </p:scale>
        <p:origin x="2496" y="132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8/4/2016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8/4/2016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8/4/2016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8/4/2016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8/4/2016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8/4/2016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8/4/2016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8/4/2016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Summer Reading Project</a:t>
            </a:r>
            <a:br>
              <a:rPr lang="en-US" dirty="0" smtClean="0"/>
            </a:br>
            <a:r>
              <a:rPr lang="en-US" dirty="0" smtClean="0"/>
              <a:t/>
            </a:r>
            <a:br>
              <a:rPr lang="en-US" dirty="0" smtClean="0"/>
            </a:br>
            <a:r>
              <a:rPr lang="en-US" dirty="0" smtClean="0"/>
              <a:t>The Outsiders</a:t>
            </a:r>
            <a:endParaRPr lang="en-US" dirty="0"/>
          </a:p>
        </p:txBody>
      </p:sp>
      <p:sp>
        <p:nvSpPr>
          <p:cNvPr id="3" name="Subtitle 2"/>
          <p:cNvSpPr>
            <a:spLocks noGrp="1"/>
          </p:cNvSpPr>
          <p:nvPr>
            <p:ph type="subTitle" idx="1"/>
          </p:nvPr>
        </p:nvSpPr>
        <p:spPr/>
        <p:txBody>
          <a:bodyPr/>
          <a:lstStyle/>
          <a:p>
            <a:r>
              <a:rPr lang="en-US" dirty="0" smtClean="0"/>
              <a:t>Stephanie Henry </a:t>
            </a:r>
            <a:endParaRPr lang="en-US" dirty="0"/>
          </a:p>
        </p:txBody>
      </p:sp>
      <p:pic>
        <p:nvPicPr>
          <p:cNvPr id="4" name="Picture 3"/>
          <p:cNvPicPr>
            <a:picLocks noChangeAspect="1"/>
          </p:cNvPicPr>
          <p:nvPr/>
        </p:nvPicPr>
        <p:blipFill>
          <a:blip r:embed="rId2"/>
          <a:stretch>
            <a:fillRect/>
          </a:stretch>
        </p:blipFill>
        <p:spPr>
          <a:xfrm>
            <a:off x="9909307" y="3030977"/>
            <a:ext cx="1771650" cy="3141223"/>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9679" y="296779"/>
            <a:ext cx="10157354" cy="1397000"/>
          </a:xfrm>
        </p:spPr>
        <p:txBody>
          <a:bodyPr>
            <a:normAutofit fontScale="90000"/>
          </a:bodyPr>
          <a:lstStyle/>
          <a:p>
            <a:r>
              <a:rPr lang="en-US" dirty="0" smtClean="0"/>
              <a:t>Identify which book you chose to read this summer and explain why you chose that particular book.</a:t>
            </a:r>
            <a:endParaRPr lang="en-US" dirty="0"/>
          </a:p>
        </p:txBody>
      </p:sp>
      <p:sp>
        <p:nvSpPr>
          <p:cNvPr id="14" name="Content Placeholder 13"/>
          <p:cNvSpPr>
            <a:spLocks noGrp="1"/>
          </p:cNvSpPr>
          <p:nvPr>
            <p:ph idx="1"/>
          </p:nvPr>
        </p:nvSpPr>
        <p:spPr>
          <a:xfrm>
            <a:off x="531812" y="1828800"/>
            <a:ext cx="11201400" cy="4800600"/>
          </a:xfrm>
        </p:spPr>
        <p:txBody>
          <a:bodyPr>
            <a:normAutofit/>
          </a:bodyPr>
          <a:lstStyle/>
          <a:p>
            <a:r>
              <a:rPr lang="en-US" dirty="0" smtClean="0"/>
              <a:t>The Outsiders by </a:t>
            </a:r>
            <a:r>
              <a:rPr lang="en-US" dirty="0" smtClean="0"/>
              <a:t>S.E. Hinton</a:t>
            </a:r>
          </a:p>
          <a:p>
            <a:r>
              <a:rPr lang="en-US" dirty="0" smtClean="0"/>
              <a:t>Fiction</a:t>
            </a:r>
          </a:p>
          <a:p>
            <a:r>
              <a:rPr lang="en-US" dirty="0" smtClean="0"/>
              <a:t>Dell Publishing, New York City</a:t>
            </a:r>
          </a:p>
          <a:p>
            <a:r>
              <a:rPr lang="en-US" dirty="0" smtClean="0"/>
              <a:t>1967</a:t>
            </a:r>
          </a:p>
          <a:p>
            <a:endParaRPr lang="en-US" dirty="0"/>
          </a:p>
          <a:p>
            <a:r>
              <a:rPr lang="en-US" dirty="0" smtClean="0"/>
              <a:t>My brother read this book and loved it.  He said there was a lot of action and really cool characters.  HE HATES TO READ, so I figured if he loved it, the book must be awesome.  </a:t>
            </a:r>
            <a:endParaRPr lang="en-US" dirty="0"/>
          </a:p>
        </p:txBody>
      </p:sp>
      <p:pic>
        <p:nvPicPr>
          <p:cNvPr id="2" name="Picture 1"/>
          <p:cNvPicPr>
            <a:picLocks noChangeAspect="1"/>
          </p:cNvPicPr>
          <p:nvPr/>
        </p:nvPicPr>
        <p:blipFill>
          <a:blip r:embed="rId2"/>
          <a:stretch>
            <a:fillRect/>
          </a:stretch>
        </p:blipFill>
        <p:spPr>
          <a:xfrm>
            <a:off x="7313612" y="1295400"/>
            <a:ext cx="1890979" cy="3352800"/>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10157354" cy="1397000"/>
          </a:xfrm>
        </p:spPr>
        <p:txBody>
          <a:bodyPr>
            <a:normAutofit/>
          </a:bodyPr>
          <a:lstStyle/>
          <a:p>
            <a:r>
              <a:rPr lang="en-US" sz="5400" b="1" dirty="0" smtClean="0"/>
              <a:t>The Setting</a:t>
            </a:r>
            <a:endParaRPr lang="en-US" sz="5400" b="1" dirty="0"/>
          </a:p>
        </p:txBody>
      </p:sp>
      <p:sp>
        <p:nvSpPr>
          <p:cNvPr id="3" name="Content Placeholder 2"/>
          <p:cNvSpPr>
            <a:spLocks noGrp="1"/>
          </p:cNvSpPr>
          <p:nvPr>
            <p:ph idx="1"/>
          </p:nvPr>
        </p:nvSpPr>
        <p:spPr>
          <a:xfrm>
            <a:off x="608012" y="1974683"/>
            <a:ext cx="10157354" cy="4470400"/>
          </a:xfrm>
        </p:spPr>
        <p:txBody>
          <a:bodyPr/>
          <a:lstStyle/>
          <a:p>
            <a:r>
              <a:rPr lang="en-US" dirty="0" smtClean="0"/>
              <a:t>Oklahoma in the 1960s</a:t>
            </a:r>
          </a:p>
          <a:p>
            <a:endParaRPr lang="en-US" dirty="0"/>
          </a:p>
          <a:p>
            <a:r>
              <a:rPr lang="en-US" dirty="0" smtClean="0"/>
              <a:t>The setting has a large impact on the story because the time period itself was very dark and violent – and that darkness and violence seeps into the everyday lives of teenagers.  In Oklahoma in the 1960s, there were a lot of people who were rich and people who were poor, and very little in the middle – this feeds into the conflict of the novel.</a:t>
            </a:r>
          </a:p>
          <a:p>
            <a:r>
              <a:rPr lang="en-US" dirty="0" smtClean="0"/>
              <a:t>It was also a time of cool cars, drive-ins and cruising town!</a:t>
            </a:r>
            <a:endParaRPr lang="en-US" dirty="0"/>
          </a:p>
        </p:txBody>
      </p:sp>
      <p:pic>
        <p:nvPicPr>
          <p:cNvPr id="4" name="Picture 3"/>
          <p:cNvPicPr>
            <a:picLocks noChangeAspect="1"/>
          </p:cNvPicPr>
          <p:nvPr/>
        </p:nvPicPr>
        <p:blipFill>
          <a:blip r:embed="rId2"/>
          <a:stretch>
            <a:fillRect/>
          </a:stretch>
        </p:blipFill>
        <p:spPr>
          <a:xfrm>
            <a:off x="5534289" y="304800"/>
            <a:ext cx="2612189" cy="195914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8837612" y="960855"/>
            <a:ext cx="2766050" cy="20276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894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76200"/>
            <a:ext cx="10157354" cy="1397000"/>
          </a:xfrm>
        </p:spPr>
        <p:txBody>
          <a:bodyPr/>
          <a:lstStyle/>
          <a:p>
            <a:r>
              <a:rPr lang="en-US" b="1" dirty="0" smtClean="0"/>
              <a:t>Character Descriptions</a:t>
            </a:r>
            <a:endParaRPr lang="en-US" b="1" dirty="0"/>
          </a:p>
        </p:txBody>
      </p:sp>
      <p:sp>
        <p:nvSpPr>
          <p:cNvPr id="3" name="Content Placeholder 2"/>
          <p:cNvSpPr>
            <a:spLocks noGrp="1"/>
          </p:cNvSpPr>
          <p:nvPr>
            <p:ph idx="1"/>
          </p:nvPr>
        </p:nvSpPr>
        <p:spPr>
          <a:xfrm>
            <a:off x="379412" y="2438400"/>
            <a:ext cx="11658600" cy="4114800"/>
          </a:xfrm>
        </p:spPr>
        <p:txBody>
          <a:bodyPr/>
          <a:lstStyle/>
          <a:p>
            <a:pPr marL="0" indent="0">
              <a:buNone/>
            </a:pPr>
            <a:r>
              <a:rPr lang="en-US" b="1" dirty="0" err="1" smtClean="0"/>
              <a:t>Ponyboy</a:t>
            </a:r>
            <a:r>
              <a:rPr lang="en-US" b="1" dirty="0" smtClean="0"/>
              <a:t> Curtis </a:t>
            </a:r>
            <a:r>
              <a:rPr lang="en-US" dirty="0" smtClean="0"/>
              <a:t>– Narrator, Greaser – lives with his two brothers, parents killed in car accident, very poor, but also smart and athletic.</a:t>
            </a:r>
          </a:p>
          <a:p>
            <a:pPr marL="0" indent="0">
              <a:buNone/>
            </a:pPr>
            <a:r>
              <a:rPr lang="en-US" b="1" dirty="0" smtClean="0"/>
              <a:t>Johnny Cade </a:t>
            </a:r>
            <a:r>
              <a:rPr lang="en-US" dirty="0" smtClean="0"/>
              <a:t>– </a:t>
            </a:r>
            <a:r>
              <a:rPr lang="en-US" dirty="0" err="1" smtClean="0"/>
              <a:t>Ponyboy’s</a:t>
            </a:r>
            <a:r>
              <a:rPr lang="en-US" dirty="0" smtClean="0"/>
              <a:t> best friend, smallest guy in the gang, almost killed by </a:t>
            </a:r>
            <a:r>
              <a:rPr lang="en-US" dirty="0" err="1" smtClean="0"/>
              <a:t>Socs</a:t>
            </a:r>
            <a:r>
              <a:rPr lang="en-US" dirty="0" smtClean="0"/>
              <a:t> in the past, parents are abusive and negligent.</a:t>
            </a:r>
          </a:p>
          <a:p>
            <a:pPr marL="0" indent="0">
              <a:buNone/>
            </a:pPr>
            <a:r>
              <a:rPr lang="en-US" b="1" dirty="0" smtClean="0"/>
              <a:t>Dallas Winston </a:t>
            </a:r>
            <a:r>
              <a:rPr lang="en-US" dirty="0" smtClean="0"/>
              <a:t>– Toughest/meanest guy in the Greaser gang, been in jail, violent, very protective of Johnny, street-smart</a:t>
            </a:r>
          </a:p>
          <a:p>
            <a:pPr marL="0" indent="0">
              <a:buNone/>
            </a:pPr>
            <a:r>
              <a:rPr lang="en-US" b="1" dirty="0" smtClean="0"/>
              <a:t>Cherry Valance </a:t>
            </a:r>
            <a:r>
              <a:rPr lang="en-US" dirty="0" smtClean="0"/>
              <a:t>– </a:t>
            </a:r>
            <a:r>
              <a:rPr lang="en-US" dirty="0" err="1" smtClean="0"/>
              <a:t>Soc</a:t>
            </a:r>
            <a:r>
              <a:rPr lang="en-US" dirty="0" smtClean="0"/>
              <a:t> girl – wants everyone to get along, kind to Greasers, but still a </a:t>
            </a:r>
            <a:r>
              <a:rPr lang="en-US" dirty="0" err="1" smtClean="0"/>
              <a:t>Soc</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694612" y="304800"/>
            <a:ext cx="3048000" cy="1943100"/>
          </a:xfrm>
          <a:prstGeom prst="rect">
            <a:avLst/>
          </a:prstGeom>
        </p:spPr>
      </p:pic>
    </p:spTree>
    <p:extLst>
      <p:ext uri="{BB962C8B-B14F-4D97-AF65-F5344CB8AC3E}">
        <p14:creationId xmlns:p14="http://schemas.microsoft.com/office/powerpoint/2010/main" val="289970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Conflicts</a:t>
            </a:r>
            <a:endParaRPr lang="en-US" b="1" dirty="0"/>
          </a:p>
        </p:txBody>
      </p:sp>
      <p:sp>
        <p:nvSpPr>
          <p:cNvPr id="3" name="Content Placeholder 2"/>
          <p:cNvSpPr>
            <a:spLocks noGrp="1"/>
          </p:cNvSpPr>
          <p:nvPr>
            <p:ph idx="1"/>
          </p:nvPr>
        </p:nvSpPr>
        <p:spPr>
          <a:xfrm>
            <a:off x="915432" y="3886200"/>
            <a:ext cx="10157354" cy="2514600"/>
          </a:xfrm>
        </p:spPr>
        <p:txBody>
          <a:bodyPr/>
          <a:lstStyle/>
          <a:p>
            <a:r>
              <a:rPr lang="en-US" dirty="0" smtClean="0"/>
              <a:t>The main conflict in this novel is between the Greasers and the </a:t>
            </a:r>
            <a:r>
              <a:rPr lang="en-US" dirty="0" err="1" smtClean="0"/>
              <a:t>Socs</a:t>
            </a:r>
            <a:r>
              <a:rPr lang="en-US" dirty="0" smtClean="0"/>
              <a:t> – they are two groups of kids that don’t like each other.</a:t>
            </a:r>
          </a:p>
          <a:p>
            <a:r>
              <a:rPr lang="en-US" dirty="0" smtClean="0"/>
              <a:t>This conflict gets worse when Johnny and </a:t>
            </a:r>
            <a:r>
              <a:rPr lang="en-US" dirty="0" err="1" smtClean="0"/>
              <a:t>Ponyboy</a:t>
            </a:r>
            <a:r>
              <a:rPr lang="en-US" dirty="0" smtClean="0"/>
              <a:t> are attacked by some </a:t>
            </a:r>
            <a:r>
              <a:rPr lang="en-US" dirty="0" err="1" smtClean="0"/>
              <a:t>Socs</a:t>
            </a:r>
            <a:r>
              <a:rPr lang="en-US" dirty="0" smtClean="0"/>
              <a:t> and </a:t>
            </a:r>
            <a:r>
              <a:rPr lang="en-US" dirty="0"/>
              <a:t>J</a:t>
            </a:r>
            <a:r>
              <a:rPr lang="en-US" dirty="0" smtClean="0"/>
              <a:t>ohnny kills one of them.</a:t>
            </a:r>
          </a:p>
          <a:p>
            <a:endParaRPr lang="en-US" dirty="0"/>
          </a:p>
        </p:txBody>
      </p:sp>
      <p:pic>
        <p:nvPicPr>
          <p:cNvPr id="4" name="Picture 3"/>
          <p:cNvPicPr>
            <a:picLocks noChangeAspect="1"/>
          </p:cNvPicPr>
          <p:nvPr/>
        </p:nvPicPr>
        <p:blipFill>
          <a:blip r:embed="rId2"/>
          <a:stretch>
            <a:fillRect/>
          </a:stretch>
        </p:blipFill>
        <p:spPr>
          <a:xfrm>
            <a:off x="6195986" y="228600"/>
            <a:ext cx="4876800" cy="2746963"/>
          </a:xfrm>
          <a:prstGeom prst="rect">
            <a:avLst/>
          </a:prstGeom>
        </p:spPr>
      </p:pic>
    </p:spTree>
    <p:extLst>
      <p:ext uri="{BB962C8B-B14F-4D97-AF65-F5344CB8AC3E}">
        <p14:creationId xmlns:p14="http://schemas.microsoft.com/office/powerpoint/2010/main" val="177435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52400"/>
            <a:ext cx="10157354" cy="1397000"/>
          </a:xfrm>
        </p:spPr>
        <p:txBody>
          <a:bodyPr/>
          <a:lstStyle/>
          <a:p>
            <a:r>
              <a:rPr lang="en-US" b="1" dirty="0" smtClean="0"/>
              <a:t>Main Events in the Novel</a:t>
            </a:r>
            <a:endParaRPr lang="en-US" b="1" dirty="0"/>
          </a:p>
        </p:txBody>
      </p:sp>
      <p:sp>
        <p:nvSpPr>
          <p:cNvPr id="3" name="Content Placeholder 2"/>
          <p:cNvSpPr>
            <a:spLocks noGrp="1"/>
          </p:cNvSpPr>
          <p:nvPr>
            <p:ph idx="1"/>
          </p:nvPr>
        </p:nvSpPr>
        <p:spPr>
          <a:xfrm>
            <a:off x="381835" y="2057400"/>
            <a:ext cx="7465177" cy="4470400"/>
          </a:xfrm>
        </p:spPr>
        <p:txBody>
          <a:bodyPr/>
          <a:lstStyle/>
          <a:p>
            <a:r>
              <a:rPr lang="en-US" dirty="0" err="1" smtClean="0"/>
              <a:t>Ponyboy</a:t>
            </a:r>
            <a:r>
              <a:rPr lang="en-US" dirty="0" smtClean="0"/>
              <a:t> tells the story of Johnny’s attack to Cherry Valance at the drive-in.</a:t>
            </a:r>
          </a:p>
          <a:p>
            <a:r>
              <a:rPr lang="en-US" dirty="0" err="1" smtClean="0"/>
              <a:t>Ponyboy</a:t>
            </a:r>
            <a:r>
              <a:rPr lang="en-US" dirty="0" smtClean="0"/>
              <a:t> gets in a fight with his brother and runs away.</a:t>
            </a:r>
          </a:p>
          <a:p>
            <a:r>
              <a:rPr lang="en-US" dirty="0" err="1" smtClean="0"/>
              <a:t>Ponyboy</a:t>
            </a:r>
            <a:r>
              <a:rPr lang="en-US" dirty="0" smtClean="0"/>
              <a:t> and Johnny are attacked by the </a:t>
            </a:r>
            <a:r>
              <a:rPr lang="en-US" dirty="0" err="1" smtClean="0"/>
              <a:t>Socs</a:t>
            </a:r>
            <a:r>
              <a:rPr lang="en-US" dirty="0" smtClean="0"/>
              <a:t> and Johnny kills one of them.</a:t>
            </a:r>
          </a:p>
          <a:p>
            <a:r>
              <a:rPr lang="en-US" dirty="0" err="1" smtClean="0"/>
              <a:t>Ponyboy</a:t>
            </a:r>
            <a:r>
              <a:rPr lang="en-US" dirty="0" smtClean="0"/>
              <a:t> and Johnny hiding out at the church.</a:t>
            </a:r>
          </a:p>
          <a:p>
            <a:r>
              <a:rPr lang="en-US" dirty="0" smtClean="0"/>
              <a:t>The fire at the church.</a:t>
            </a:r>
          </a:p>
          <a:p>
            <a:r>
              <a:rPr lang="en-US" dirty="0" smtClean="0"/>
              <a:t>The big rumble.</a:t>
            </a:r>
            <a:endParaRPr lang="en-US" dirty="0"/>
          </a:p>
        </p:txBody>
      </p:sp>
      <p:pic>
        <p:nvPicPr>
          <p:cNvPr id="4" name="Picture 3"/>
          <p:cNvPicPr>
            <a:picLocks noChangeAspect="1"/>
          </p:cNvPicPr>
          <p:nvPr/>
        </p:nvPicPr>
        <p:blipFill>
          <a:blip r:embed="rId2"/>
          <a:stretch>
            <a:fillRect/>
          </a:stretch>
        </p:blipFill>
        <p:spPr>
          <a:xfrm>
            <a:off x="7999412" y="1295400"/>
            <a:ext cx="3545248" cy="2219325"/>
          </a:xfrm>
          <a:prstGeom prst="rect">
            <a:avLst/>
          </a:prstGeom>
        </p:spPr>
      </p:pic>
      <p:pic>
        <p:nvPicPr>
          <p:cNvPr id="5" name="Picture 4"/>
          <p:cNvPicPr>
            <a:picLocks noChangeAspect="1"/>
          </p:cNvPicPr>
          <p:nvPr/>
        </p:nvPicPr>
        <p:blipFill>
          <a:blip r:embed="rId3"/>
          <a:stretch>
            <a:fillRect/>
          </a:stretch>
        </p:blipFill>
        <p:spPr>
          <a:xfrm>
            <a:off x="8305186" y="3981116"/>
            <a:ext cx="2933700" cy="2514600"/>
          </a:xfrm>
          <a:prstGeom prst="rect">
            <a:avLst/>
          </a:prstGeom>
        </p:spPr>
      </p:pic>
    </p:spTree>
    <p:extLst>
      <p:ext uri="{BB962C8B-B14F-4D97-AF65-F5344CB8AC3E}">
        <p14:creationId xmlns:p14="http://schemas.microsoft.com/office/powerpoint/2010/main" val="164117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57200"/>
            <a:ext cx="10157354" cy="1397000"/>
          </a:xfrm>
        </p:spPr>
        <p:txBody>
          <a:bodyPr/>
          <a:lstStyle/>
          <a:p>
            <a:r>
              <a:rPr lang="en-US" dirty="0" smtClean="0"/>
              <a:t>Themes/Lessons</a:t>
            </a:r>
            <a:br>
              <a:rPr lang="en-US" dirty="0" smtClean="0"/>
            </a:br>
            <a:r>
              <a:rPr lang="en-US" dirty="0" smtClean="0"/>
              <a:t>in the Novel</a:t>
            </a:r>
            <a:endParaRPr lang="en-US" dirty="0"/>
          </a:p>
        </p:txBody>
      </p:sp>
      <p:sp>
        <p:nvSpPr>
          <p:cNvPr id="3" name="Content Placeholder 2"/>
          <p:cNvSpPr>
            <a:spLocks noGrp="1"/>
          </p:cNvSpPr>
          <p:nvPr>
            <p:ph idx="1"/>
          </p:nvPr>
        </p:nvSpPr>
        <p:spPr>
          <a:xfrm>
            <a:off x="531812" y="2819400"/>
            <a:ext cx="10157354" cy="3657600"/>
          </a:xfrm>
        </p:spPr>
        <p:txBody>
          <a:bodyPr/>
          <a:lstStyle/>
          <a:p>
            <a:r>
              <a:rPr lang="en-US" dirty="0" smtClean="0"/>
              <a:t>Don’t judge others – their life could be just as hard/easy as yours, you can’t know by just looking.</a:t>
            </a:r>
          </a:p>
          <a:p>
            <a:r>
              <a:rPr lang="en-US" dirty="0" smtClean="0"/>
              <a:t>Everybody’s life is hard for different reasons – no one has it easy.</a:t>
            </a:r>
          </a:p>
          <a:p>
            <a:r>
              <a:rPr lang="en-US" dirty="0" smtClean="0"/>
              <a:t>Try to find the good in the world – sunsets, friends, fun – there’s enough bad out there.</a:t>
            </a:r>
          </a:p>
          <a:p>
            <a:r>
              <a:rPr lang="en-US" dirty="0" smtClean="0"/>
              <a:t>Stay pure, don’t let life make you bitter and hard – try to stay positive and look for the good.</a:t>
            </a:r>
            <a:endParaRPr lang="en-US" dirty="0"/>
          </a:p>
        </p:txBody>
      </p:sp>
      <p:pic>
        <p:nvPicPr>
          <p:cNvPr id="4" name="Picture 3"/>
          <p:cNvPicPr>
            <a:picLocks noChangeAspect="1"/>
          </p:cNvPicPr>
          <p:nvPr/>
        </p:nvPicPr>
        <p:blipFill>
          <a:blip r:embed="rId2"/>
          <a:stretch>
            <a:fillRect/>
          </a:stretch>
        </p:blipFill>
        <p:spPr>
          <a:xfrm>
            <a:off x="7923212" y="152400"/>
            <a:ext cx="3070754" cy="2573292"/>
          </a:xfrm>
          <a:prstGeom prst="rect">
            <a:avLst/>
          </a:prstGeom>
        </p:spPr>
      </p:pic>
    </p:spTree>
    <p:extLst>
      <p:ext uri="{BB962C8B-B14F-4D97-AF65-F5344CB8AC3E}">
        <p14:creationId xmlns:p14="http://schemas.microsoft.com/office/powerpoint/2010/main" val="363315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Critique</a:t>
            </a:r>
            <a:endParaRPr lang="en-US" dirty="0"/>
          </a:p>
        </p:txBody>
      </p:sp>
      <p:sp>
        <p:nvSpPr>
          <p:cNvPr id="3" name="Content Placeholder 2"/>
          <p:cNvSpPr>
            <a:spLocks noGrp="1"/>
          </p:cNvSpPr>
          <p:nvPr>
            <p:ph idx="1"/>
          </p:nvPr>
        </p:nvSpPr>
        <p:spPr>
          <a:xfrm>
            <a:off x="684212" y="3352800"/>
            <a:ext cx="10590451" cy="2819400"/>
          </a:xfrm>
        </p:spPr>
        <p:txBody>
          <a:bodyPr/>
          <a:lstStyle/>
          <a:p>
            <a:pPr algn="ctr"/>
            <a:r>
              <a:rPr lang="en-US" dirty="0" smtClean="0"/>
              <a:t>I absolutely LOVED this book.  There were several characters, so it was easy to find one that I identified with and could feel their situation.  The conflicts, even though they are from the 1960s are still problems today, so it was easy to understand the frustration and the conflict.  The story also was fun to read because it had a lot of action and the pages turned fast!</a:t>
            </a:r>
            <a:endParaRPr lang="en-US" dirty="0"/>
          </a:p>
        </p:txBody>
      </p:sp>
      <p:pic>
        <p:nvPicPr>
          <p:cNvPr id="5" name="Picture 4"/>
          <p:cNvPicPr>
            <a:picLocks noChangeAspect="1"/>
          </p:cNvPicPr>
          <p:nvPr/>
        </p:nvPicPr>
        <p:blipFill>
          <a:blip r:embed="rId2"/>
          <a:stretch>
            <a:fillRect/>
          </a:stretch>
        </p:blipFill>
        <p:spPr>
          <a:xfrm>
            <a:off x="7618412" y="533400"/>
            <a:ext cx="3461361" cy="2507410"/>
          </a:xfrm>
          <a:prstGeom prst="rect">
            <a:avLst/>
          </a:prstGeom>
        </p:spPr>
      </p:pic>
    </p:spTree>
    <p:extLst>
      <p:ext uri="{BB962C8B-B14F-4D97-AF65-F5344CB8AC3E}">
        <p14:creationId xmlns:p14="http://schemas.microsoft.com/office/powerpoint/2010/main" val="318286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535</Words>
  <Application>Microsoft Office PowerPoint</Application>
  <PresentationFormat>Custom</PresentationFormat>
  <Paragraphs>36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Books 16x9</vt:lpstr>
      <vt:lpstr>Summer Reading Project  The Outsiders</vt:lpstr>
      <vt:lpstr>Identify which book you chose to read this summer and explain why you chose that particular book.</vt:lpstr>
      <vt:lpstr>The Setting</vt:lpstr>
      <vt:lpstr>Character Descriptions</vt:lpstr>
      <vt:lpstr>Conflicts</vt:lpstr>
      <vt:lpstr>Main Events in the Novel</vt:lpstr>
      <vt:lpstr>Themes/Lessons in the Novel</vt:lpstr>
      <vt:lpstr>Personal Critique</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2016-08-04T17:33:40Z</dcterms:created>
  <dcterms:modified xsi:type="dcterms:W3CDTF">2016-08-04T17:59:09Z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